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1.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6.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1.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2.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egnyte.atlassian.net/wiki/spaces/LS/pages/1330872635/Controlled+Document+Management+v9.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rPr sz="1100" b="0" u="none">
                <a:latin typeface="Avenir"/>
              </a:rPr>
              <a:t>• Various minor UI bug fixes, tooltips and alignment issues.</a:t>
            </a:r>
          </a:p>
          <a:p>
            <a:pPr>
              <a:spcAft>
                <a:spcPts val="400"/>
              </a:spcAft>
            </a:pPr>
            <a:r>
              <a:rPr sz="1100" b="0" u="none">
                <a:latin typeface="Avenir"/>
              </a:rPr>
              <a:t>• Consolidating the first 2-3 steps</a:t>
            </a:r>
          </a:p>
          <a:p>
            <a:pPr>
              <a:spcAft>
                <a:spcPts val="400"/>
              </a:spcAft>
            </a:pPr>
            <a:r>
              <a:rPr sz="1100" b="0" u="none">
                <a:latin typeface="Avenir"/>
              </a:rPr>
              <a:t>• Automatically creating a SU in Teams/Starter so we can re-introduce the "Share Folder" step</a:t>
            </a:r>
          </a:p>
          <a:p>
            <a:pPr>
              <a:spcAft>
                <a:spcPts val="400"/>
              </a:spcAft>
            </a:pPr>
            <a:r>
              <a:rPr sz="1100" b="0" u="none">
                <a:latin typeface="Avenir"/>
              </a:rPr>
              <a:t>• Consolidating "Try Desktop App and Mobile App"</a:t>
            </a:r>
          </a:p>
          <a:p>
            <a:pPr>
              <a:spcAft>
                <a:spcPts val="400"/>
              </a:spcAft>
            </a:pPr>
            <a:r>
              <a:rPr sz="1100" b="0" u="none">
                <a:latin typeface="Avenir"/>
              </a:rPr>
              <a:t>• Animations for the Gamification Rewards</a:t>
            </a:r>
          </a:p>
          <a:p>
            <a:pPr>
              <a:spcAft>
                <a:spcPts val="400"/>
              </a:spcAft>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rPr sz="1100" b="0" u="none">
                <a:latin typeface="Avenir"/>
              </a:rPr>
              <a:t>• We know that domains with 3 or more Integrations are much stickier.</a:t>
            </a:r>
          </a:p>
          <a:p>
            <a:pPr>
              <a:spcAft>
                <a:spcPts val="400"/>
              </a:spcAft>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spcAft>
                <a:spcPts val="400"/>
              </a:spcAft>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spcAft>
                <a:spcPts val="400"/>
              </a:spcAft>
            </a:pPr>
            <a:r>
              <a:rPr sz="1100" b="0" u="none">
                <a:latin typeface="Avenir"/>
              </a:rPr>
              <a:t>• Starting with the 5 industries called out in the App Store, we want to include these integrations if users select any of the following:</a:t>
            </a:r>
          </a:p>
          <a:p>
            <a:pPr lvl="1">
              <a:spcAft>
                <a:spcPts val="400"/>
              </a:spcAft>
            </a:pPr>
            <a:r>
              <a:rPr sz="1100" b="0" u="none">
                <a:latin typeface="Avenir"/>
              </a:rPr>
              <a:t>• Architecture, Engineering or Construction</a:t>
            </a:r>
          </a:p>
          <a:p>
            <a:pPr lvl="1">
              <a:spcAft>
                <a:spcPts val="400"/>
              </a:spcAft>
            </a:pPr>
            <a:r>
              <a:rPr sz="1100" b="0" u="none">
                <a:latin typeface="Avenir"/>
              </a:rPr>
              <a:t>• Financial Services</a:t>
            </a:r>
          </a:p>
          <a:p>
            <a:pPr lvl="1">
              <a:spcAft>
                <a:spcPts val="400"/>
              </a:spcAft>
            </a:pPr>
            <a:r>
              <a:rPr sz="1100" b="0" u="none">
                <a:latin typeface="Avenir"/>
              </a:rPr>
              <a:t>• Healthcare or Life Sciences</a:t>
            </a:r>
          </a:p>
          <a:p>
            <a:pPr lvl="1">
              <a:spcAft>
                <a:spcPts val="400"/>
              </a:spcAft>
            </a:pPr>
            <a:r>
              <a:rPr sz="1100" b="0" u="none">
                <a:latin typeface="Avenir"/>
              </a:rPr>
              <a:t>• Legal</a:t>
            </a:r>
          </a:p>
          <a:p>
            <a:pPr lvl="1">
              <a:spcAft>
                <a:spcPts val="400"/>
              </a:spcAft>
            </a:pPr>
            <a:r>
              <a:rPr sz="1100" b="0" u="none">
                <a:latin typeface="Avenir"/>
              </a:rPr>
              <a:t>• Media &amp; Entertainment</a:t>
            </a:r>
          </a:p>
          <a:p>
            <a:pPr lvl="1">
              <a:spcAft>
                <a:spcPts val="400"/>
              </a:spcAft>
            </a:pPr>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rPr sz="1100" b="0" u="none">
                <a:latin typeface="Avenir"/>
              </a:rPr>
              <a:t>• Comprehensive styling, content, and UI updates to the top/header bar (S&amp;G)</a:t>
            </a:r>
          </a:p>
          <a:p>
            <a:pPr>
              <a:spcAft>
                <a:spcPts val="400"/>
              </a:spcAft>
            </a:pPr>
            <a:r>
              <a:rPr sz="1100" b="0" u="none">
                <a:latin typeface="Avenir"/>
              </a:rPr>
              <a:t>• Updates to the main (left) navigation styling (S&amp;G)</a:t>
            </a:r>
          </a:p>
          <a:p>
            <a:pPr>
              <a:spcAft>
                <a:spcPts val="400"/>
              </a:spcAft>
            </a:pPr>
            <a:r>
              <a:rPr sz="1100" b="0" u="none">
                <a:latin typeface="Avenir"/>
              </a:rPr>
              <a:t>• Introducing brand-new styling to menu buttons (S&amp;G)</a:t>
            </a:r>
          </a:p>
          <a:p>
            <a:pPr>
              <a:spcAft>
                <a:spcPts val="400"/>
              </a:spcAft>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rPr sz="1100" b="0" u="none">
                <a:latin typeface="Avenir"/>
              </a:rPr>
              <a:t>• Comprehensive styling, content, and UI updates to the top/header bar (CFS)</a:t>
            </a:r>
          </a:p>
          <a:p>
            <a:pPr>
              <a:spcAft>
                <a:spcPts val="400"/>
              </a:spcAft>
            </a:pPr>
            <a:r>
              <a:rPr sz="1100" b="0" u="none">
                <a:latin typeface="Avenir"/>
              </a:rPr>
              <a:t>• Updates to the main (left) navigation styling (CFS)</a:t>
            </a:r>
          </a:p>
          <a:p>
            <a:pPr>
              <a:spcAft>
                <a:spcPts val="400"/>
              </a:spcAft>
            </a:pPr>
            <a:r>
              <a:rPr sz="1100" b="0" u="none">
                <a:latin typeface="Avenir"/>
              </a:rPr>
              <a:t>• Introducing brand-new styling to menu buttons (CFS)</a:t>
            </a:r>
          </a:p>
          <a:p>
            <a:pPr>
              <a:spcAft>
                <a:spcPts val="400"/>
              </a:spcAft>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rPr sz="1100" b="0" u="none">
                <a:latin typeface="Avenir"/>
              </a:rPr>
              <a:t>1. Refreshed top bar</a:t>
            </a:r>
          </a:p>
          <a:p>
            <a:pPr lvl="1">
              <a:spcAft>
                <a:spcPts val="400"/>
              </a:spcAft>
            </a:pPr>
            <a:r>
              <a:rPr sz="1100" b="0" u="none">
                <a:latin typeface="Avenir"/>
              </a:rPr>
              <a:t>1. New Egnyte logo</a:t>
            </a:r>
          </a:p>
          <a:p>
            <a:pPr lvl="1">
              <a:spcAft>
                <a:spcPts val="400"/>
              </a:spcAft>
            </a:pPr>
            <a:r>
              <a:rPr sz="1100" b="0" u="none">
                <a:latin typeface="Avenir"/>
              </a:rPr>
              <a:t>2. Plan name indicator (Final plan names are not yet determined, so we recommend implementing this with the ability to hide it.)</a:t>
            </a:r>
          </a:p>
          <a:p>
            <a:pPr lvl="1">
              <a:spcAft>
                <a:spcPts val="400"/>
              </a:spcAft>
            </a:pPr>
            <a:r>
              <a:rPr sz="1100" b="0" u="none">
                <a:latin typeface="Avenir"/>
              </a:rPr>
              <a:t>3. Background gradient in the top bar (Initially, we will implement a single gradient, with specific values provided in Figma. Ultimately, each new-generation plan should have a distinct background gradient.)</a:t>
            </a:r>
          </a:p>
          <a:p>
            <a:pPr lvl="1">
              <a:spcAft>
                <a:spcPts val="400"/>
              </a:spcAft>
            </a:pPr>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rPr sz="1100" b="0" u="none">
                <a:latin typeface="Avenir"/>
              </a:rPr>
              <a:t>• Allow users to mark a document as optional as part of the template.</a:t>
            </a:r>
          </a:p>
          <a:p>
            <a:pPr>
              <a:spcAft>
                <a:spcPts val="400"/>
              </a:spcAft>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rPr sz="1100" b="0" u="none">
                <a:latin typeface="Avenir"/>
              </a:rPr>
              <a:t>• Provide external user management screen in Workspace Settings that shows external users and allows you to remove them</a:t>
            </a:r>
          </a:p>
          <a:p>
            <a:pPr>
              <a:spcAft>
                <a:spcPts val="400"/>
              </a:spcAft>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rPr sz="1100" b="0" u="none">
                <a:latin typeface="Avenir"/>
              </a:rPr>
              <a:t>• Add new action to workspace settings to delete the workspace</a:t>
            </a:r>
          </a:p>
          <a:p>
            <a:pPr>
              <a:spcAft>
                <a:spcPts val="400"/>
              </a:spcAft>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rPr sz="1100" b="0" u="none">
                <a:latin typeface="Avenir"/>
              </a:rPr>
              <a:t>• Automatically extract key fields from documents submitted via an upload request</a:t>
            </a:r>
          </a:p>
          <a:p>
            <a:pPr>
              <a:spcAft>
                <a:spcPts val="400"/>
              </a:spcAft>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rPr sz="1100" b="0" u="none">
                <a:latin typeface="Avenir"/>
              </a:rP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rPr sz="1100" b="0" u="none">
                <a:latin typeface="Avenir"/>
              </a:rPr>
              <a:t>• If on invoice - mark as invoice</a:t>
            </a:r>
          </a:p>
          <a:p>
            <a:pPr>
              <a:spcAft>
                <a:spcPts val="400"/>
              </a:spcAft>
            </a:pPr>
            <a:r>
              <a:rPr sz="1100" b="0" u="none">
                <a:latin typeface="Avenir"/>
              </a:rPr>
              <a:t>• If on CC - ask for CC details</a:t>
            </a:r>
          </a:p>
          <a:p>
            <a:pPr>
              <a:spcAft>
                <a:spcPts val="400"/>
              </a:spcAft>
            </a:pPr>
            <a:r>
              <a:rPr sz="1100" b="0" u="none">
                <a:latin typeface="Avenir"/>
              </a:rPr>
              <a:t>• Send the user a "special email invite" (e.g. congratulations for choosing Egnyte...)</a:t>
            </a:r>
          </a:p>
          <a:p>
            <a:pPr>
              <a:spcAft>
                <a:spcPts val="400"/>
              </a:spcAft>
            </a:pPr>
            <a:r>
              <a:rPr sz="1100" b="0" u="none">
                <a:latin typeface="Avenir"/>
              </a:rPr>
              <a:t>• Use special design (Lisa Raid)</a:t>
            </a:r>
          </a:p>
          <a:p>
            <a:pPr>
              <a:spcAft>
                <a:spcPts val="400"/>
              </a:spcAft>
            </a:pPr>
            <a:r>
              <a:rPr sz="1100" b="0" u="none">
                <a:latin typeface="Avenir"/>
              </a:rPr>
              <a:t>• Send the user a link to collect the credentials of the first user (Who is this sent to, the business person or the technical person)</a:t>
            </a:r>
          </a:p>
          <a:p>
            <a:pPr>
              <a:spcAft>
                <a:spcPts val="400"/>
              </a:spcAft>
            </a:pPr>
            <a:r>
              <a:rPr sz="1100" b="0" u="none">
                <a:latin typeface="Avenir"/>
              </a:rPr>
              <a:t>• Leverage the mechanism from https://jira.egnyte-it.com/browse/APPS-8320</a:t>
            </a:r>
          </a:p>
          <a:p>
            <a:pPr>
              <a:spcAft>
                <a:spcPts val="400"/>
              </a:spcAft>
            </a:pPr>
            <a:r>
              <a:rPr sz="1100" b="0" u="none">
                <a:latin typeface="Avenir"/>
              </a:rPr>
              <a:t>• Skip the admin survey or any lead creation in SFDC</a:t>
            </a:r>
          </a:p>
          <a:p>
            <a:pPr>
              <a:spcAft>
                <a:spcPts val="400"/>
              </a:spcAft>
            </a:pPr>
            <a:r>
              <a:rPr sz="1100" b="0" u="none">
                <a:latin typeface="Avenir"/>
              </a:rPr>
              <a:t>• Ask the user for the domain name, create it and mark it as "paid", make that first user the first admin of the domain</a:t>
            </a:r>
          </a:p>
          <a:p>
            <a:pPr>
              <a:spcAft>
                <a:spcPts val="400"/>
              </a:spcAft>
            </a:pPr>
            <a:r>
              <a:rPr sz="1100" b="0" u="none">
                <a:latin typeface="Avenir"/>
              </a:rPr>
              <a:t>• Validate domain is not used</a:t>
            </a:r>
          </a:p>
          <a:p>
            <a:pPr>
              <a:spcAft>
                <a:spcPts val="400"/>
              </a:spcAft>
            </a:pPr>
            <a:r>
              <a:rPr sz="1100" b="0" u="none">
                <a:latin typeface="Avenir"/>
              </a:rPr>
              <a:t>• Validate user email</a:t>
            </a:r>
          </a:p>
          <a:p>
            <a:pPr>
              <a:spcAft>
                <a:spcPts val="600"/>
              </a:spcAft>
            </a:pPr>
            <a:r>
              <a:rPr sz="1100" b="1" u="none">
                <a:latin typeface="Avenir"/>
              </a:rPr>
              <a:t>Goals:</a:t>
            </a:r>
          </a:p>
          <a:p>
            <a:pPr>
              <a:spcAft>
                <a:spcPts val="400"/>
              </a:spcAft>
            </a:pPr>
            <a:r>
              <a:rPr sz="1100" b="0" u="none">
                <a:latin typeface="Avenir"/>
              </a:rPr>
              <a:t>• Simple for user</a:t>
            </a:r>
          </a:p>
          <a:p>
            <a:pPr>
              <a:spcAft>
                <a:spcPts val="400"/>
              </a:spcAft>
            </a:pPr>
            <a:r>
              <a:rPr sz="1100" b="0" u="none">
                <a:latin typeface="Avenir"/>
              </a:rPr>
              <a:t>• No need to create a trial first</a:t>
            </a:r>
          </a:p>
          <a:p>
            <a:pPr>
              <a:spcAft>
                <a:spcPts val="400"/>
              </a:spcAft>
            </a:pPr>
            <a:r>
              <a:rPr sz="1100" b="0" u="none">
                <a:latin typeface="Avenir"/>
              </a:rP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rPr sz="1100" b="0" u="none">
                <a:latin typeface="Avenir"/>
              </a:rPr>
              <a:t>• Get indication from SFDC that the account is paid</a:t>
            </a:r>
          </a:p>
          <a:p>
            <a:pPr>
              <a:spcAft>
                <a:spcPts val="400"/>
              </a:spcAft>
            </a:pPr>
            <a:r>
              <a:rPr sz="1100" b="0" u="none">
                <a:latin typeface="Avenir"/>
              </a:rPr>
              <a:t>• Get from SFDC the parameters of the user we will be sending this to</a:t>
            </a:r>
          </a:p>
          <a:p>
            <a:pPr>
              <a:spcAft>
                <a:spcPts val="400"/>
              </a:spcAft>
            </a:pPr>
            <a:r>
              <a:rPr sz="1100" b="0" u="none">
                <a:latin typeface="Avenir"/>
              </a:rP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rPr sz="1100" b="0" u="none">
                <a:latin typeface="Avenir"/>
              </a:rPr>
              <a:t>• Introduce animated loaders and display helpful loading text during AI response generation in Copilot and Knowledge Base.</a:t>
            </a:r>
          </a:p>
          <a:p>
            <a:pPr>
              <a:spcAft>
                <a:spcPts val="400"/>
              </a:spcAft>
            </a:pPr>
            <a:r>
              <a:rPr sz="1100" b="0" u="none">
                <a:latin typeface="Avenir"/>
              </a:rPr>
              <a:t>• Loaders update state every 2 seconds until streaming begins.</a:t>
            </a:r>
          </a:p>
          <a:p>
            <a:pPr>
              <a:spcAft>
                <a:spcPts val="400"/>
              </a:spcAft>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rPr sz="1100" b="0" u="none">
                <a:latin typeface="Avenir"/>
              </a:rPr>
              <a:t>• Distinguish MSP partners as managed by Pax8 Distributor</a:t>
            </a:r>
          </a:p>
          <a:p>
            <a:pPr>
              <a:spcAft>
                <a:spcPts val="400"/>
              </a:spcAft>
            </a:pPr>
            <a:r>
              <a:rPr sz="1100" b="0" u="none">
                <a:latin typeface="Avenir"/>
              </a:rPr>
              <a:t>• Allow Egnyte internal staff users to manage such MSPs in the Reseller dashboard</a:t>
            </a:r>
          </a:p>
          <a:p>
            <a:pPr>
              <a:spcAft>
                <a:spcPts val="400"/>
              </a:spcAft>
            </a:pPr>
            <a:r>
              <a:rPr sz="1100" b="0" u="none">
                <a:latin typeface="Avenir"/>
              </a:rPr>
              <a:t>• Simplify onboarding and approval process (plan category, Pax8 planset, no CC required)</a:t>
            </a:r>
          </a:p>
          <a:p>
            <a:pPr>
              <a:spcAft>
                <a:spcPts val="400"/>
              </a:spcAft>
            </a:pPr>
            <a:r>
              <a:rPr sz="1100" b="0" u="none">
                <a:latin typeface="Avenir"/>
              </a:rPr>
              <a:t>• Exclude such partners from financial processes (payments, invoicing)</a:t>
            </a:r>
          </a:p>
          <a:p>
            <a:pPr>
              <a:spcAft>
                <a:spcPts val="400"/>
              </a:spcAft>
            </a:pPr>
            <a:r>
              <a:rPr sz="1100" b="0" u="none">
                <a:latin typeface="Avenir"/>
              </a:rPr>
              <a:t>• Adjust existing MSP Reseller dashboard for such partners allowing them only to:</a:t>
            </a:r>
          </a:p>
          <a:p>
            <a:pPr lvl="1">
              <a:spcAft>
                <a:spcPts val="400"/>
              </a:spcAft>
            </a:pPr>
            <a:r>
              <a:rPr sz="1100" b="0" u="none">
                <a:latin typeface="Avenir"/>
              </a:rPr>
              <a:t>• view and access the child domains</a:t>
            </a:r>
          </a:p>
          <a:p>
            <a:pPr lvl="1">
              <a:spcAft>
                <a:spcPts val="400"/>
              </a:spcAft>
            </a:pPr>
            <a:r>
              <a:rPr sz="1100" b="0" u="none">
                <a:latin typeface="Avenir"/>
              </a:rPr>
              <a:t>• manage own employees users</a:t>
            </a:r>
          </a:p>
          <a:p>
            <a:pPr lvl="1">
              <a:spcAft>
                <a:spcPts val="400"/>
              </a:spcAft>
            </a:pPr>
            <a:r>
              <a:rPr sz="1100" b="0" u="none">
                <a:latin typeface="Avenir"/>
              </a:rPr>
              <a:t>• go to their NFR (demo) domain</a:t>
            </a:r>
          </a:p>
          <a:p>
            <a:pPr lvl="1">
              <a:spcAft>
                <a:spcPts val="400"/>
              </a:spcAft>
            </a:pPr>
            <a:r>
              <a:rPr sz="1100" b="0" u="none">
                <a:latin typeface="Avenir"/>
              </a:rPr>
              <a:t>• configure Single SignOn</a:t>
            </a:r>
          </a:p>
          <a:p>
            <a:pPr lvl="1">
              <a:spcAft>
                <a:spcPts val="400"/>
              </a:spcAft>
            </a:pPr>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rPr sz="1100" b="0" u="none">
                <a:latin typeface="Avenir"/>
              </a:rPr>
              <a:t>• Provide automated deployment for first part of transactions requested from SFDC:</a:t>
            </a:r>
          </a:p>
          <a:p>
            <a:pPr lvl="1">
              <a:spcAft>
                <a:spcPts val="400"/>
              </a:spcAft>
            </a:pPr>
            <a:r>
              <a:rPr sz="1100" b="0" u="none">
                <a:latin typeface="Avenir"/>
              </a:rPr>
              <a:t>• starting a trial</a:t>
            </a:r>
          </a:p>
          <a:p>
            <a:pPr lvl="1">
              <a:spcAft>
                <a:spcPts val="400"/>
              </a:spcAft>
            </a:pPr>
            <a:r>
              <a:rPr sz="1100" b="0" u="none">
                <a:latin typeface="Avenir"/>
              </a:rPr>
              <a:t>• activating a trial</a:t>
            </a:r>
          </a:p>
          <a:p>
            <a:pPr lvl="1">
              <a:spcAft>
                <a:spcPts val="400"/>
              </a:spcAft>
            </a:pPr>
            <a:r>
              <a:rPr sz="1100" b="0" u="none">
                <a:latin typeface="Avenir"/>
              </a:rPr>
              <a:t>• update plan pool for Power users and storage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rPr sz="1100" b="0" u="none">
                <a:latin typeface="Avenir"/>
              </a:rPr>
              <a:t>• Integrate GenAI into document workflows to extract structured outputs (e.g., metadata, workflow comments)</a:t>
            </a:r>
          </a:p>
          <a:p>
            <a:pPr>
              <a:spcAft>
                <a:spcPts val="400"/>
              </a:spcAft>
            </a:pPr>
            <a:r>
              <a:rPr sz="1100" b="0" u="none">
                <a:latin typeface="Avenir"/>
              </a:rPr>
              <a:t>• Support flexible prompt injection from users or templates for targeted insight generation</a:t>
            </a:r>
          </a:p>
          <a:p>
            <a:pPr>
              <a:spcAft>
                <a:spcPts val="400"/>
              </a:spcAft>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rPr sz="1100" b="0" u="none">
                <a:latin typeface="Avenir"/>
              </a:rPr>
              <a:t>• Time Savings: Automates the labor-intensive process of sifting through historical data, drastically reducing the time spent on research from months to mere days or hours.</a:t>
            </a:r>
          </a:p>
          <a:p>
            <a:pPr>
              <a:spcAft>
                <a:spcPts val="400"/>
              </a:spcAft>
            </a:pPr>
            <a:r>
              <a:rPr sz="1100" b="0" u="none">
                <a:latin typeface="Avenir"/>
              </a:rPr>
              <a:t>• Increased Productivity: Allows employees to focus on higher-value tasks by automating repetitive research activities.</a:t>
            </a:r>
          </a:p>
          <a:p>
            <a:pPr>
              <a:spcAft>
                <a:spcPts val="400"/>
              </a:spcAft>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rPr sz="1100" b="0" u="none">
                <a:latin typeface="Avenir"/>
              </a:rPr>
              <a:t>• 24/7 operational capability, ensuring tasks are completed even outside regular business hours.</a:t>
            </a:r>
          </a:p>
          <a:p>
            <a:pPr>
              <a:spcAft>
                <a:spcPts val="400"/>
              </a:spcAft>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rPr sz="1100" b="0" u="none">
                <a:latin typeface="Avenir"/>
              </a:rPr>
              <a:t>• Faster Onboarding: New users can quickly get started with minimal setup time, which reduces the learning curve and speeds up adoption.</a:t>
            </a:r>
          </a:p>
          <a:p>
            <a:pPr>
              <a:spcAft>
                <a:spcPts val="400"/>
              </a:spcAft>
            </a:pPr>
            <a:r>
              <a:rPr sz="1100" b="0" u="none">
                <a:latin typeface="Avenir"/>
              </a:rPr>
              <a:t>• Ease of Use: Pre-configured templates simplify the initial experience, making it less intimidating for users who are not tech-savvy.</a:t>
            </a:r>
          </a:p>
          <a:p>
            <a:pPr>
              <a:spcAft>
                <a:spcPts val="400"/>
              </a:spcAft>
            </a:pPr>
            <a:r>
              <a:rPr sz="1100" b="0" u="none">
                <a:latin typeface="Avenir"/>
              </a:rPr>
              <a:t>• Immediate ROI: Users can achieve immediate productivity gains from automation, showcasing the value of AI agents promptly.</a:t>
            </a:r>
          </a:p>
          <a:p>
            <a:pPr>
              <a:spcAft>
                <a:spcPts val="400"/>
              </a:spcAft>
            </a:pPr>
            <a:r>
              <a:rPr sz="1100" b="0" u="none">
                <a:latin typeface="Avenir"/>
              </a:rPr>
              <a:t>• Flexibility: While templates provide a good starting point, they can be customized later as users become more comfortable with the platform.</a:t>
            </a:r>
          </a:p>
          <a:p>
            <a:pPr>
              <a:spcAft>
                <a:spcPts val="400"/>
              </a:spcAft>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rPr sz="1100" b="0" u="none">
                <a:latin typeface="Avenir"/>
              </a:rPr>
              <a:t>• Translation Agent:</a:t>
            </a:r>
          </a:p>
          <a:p>
            <a:pPr>
              <a:spcAft>
                <a:spcPts val="400"/>
              </a:spcAft>
            </a:pPr>
            <a:r>
              <a:rPr sz="1100" b="0" u="none">
                <a:latin typeface="Avenir"/>
              </a:rPr>
              <a:t>• Document Review Agent:</a:t>
            </a:r>
          </a:p>
          <a:p>
            <a:pPr>
              <a:spcAft>
                <a:spcPts val="400"/>
              </a:spcAft>
            </a:pPr>
            <a:r>
              <a:rPr sz="1100" b="0" u="none">
                <a:latin typeface="Avenir"/>
              </a:rPr>
              <a:t>• Job Description Creation Agent:</a:t>
            </a:r>
          </a:p>
          <a:p>
            <a:pPr>
              <a:spcAft>
                <a:spcPts val="400"/>
              </a:spcAft>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rPr sz="1100" b="0" u="none">
                <a:latin typeface="Avenir"/>
              </a:rPr>
              <a:t>• Time Efficiency: Automates the process of finding answers to repetitive questions, significantly reducing the time spent on each information request.</a:t>
            </a:r>
          </a:p>
          <a:p>
            <a:pPr>
              <a:spcAft>
                <a:spcPts val="400"/>
              </a:spcAft>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rPr sz="1100" b="0" u="none">
                <a:latin typeface="Avenir"/>
              </a:rPr>
              <a:t>1. As a project engineer / field engineer, I want to easily get answers to regulatory questions, such ashow many ADA accessible parking spots do I need if my parking lot has 100 total parking spaces?</a:t>
            </a:r>
          </a:p>
          <a:p>
            <a:pPr>
              <a:spcAft>
                <a:spcPts val="400"/>
              </a:spcAft>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rPr sz="1100" b="0" u="none">
                <a:latin typeface="Avenir"/>
              </a:rPr>
              <a:t>1. As a Project Manager / Estimator / VDC team member, I want to open the Smart Spec preview when selecting my specification files, so that I can quickly find the section I’m looking for</a:t>
            </a:r>
          </a:p>
          <a:p>
            <a:pPr>
              <a:spcAft>
                <a:spcPts val="400"/>
              </a:spcAft>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rPr sz="1100" b="0" u="none">
                <a:latin typeface="Avenir"/>
              </a:rPr>
              <a:t>• Disable the following file actions in the context menu and in preview if available when the co-editing session is in progress.</a:t>
            </a:r>
          </a:p>
          <a:p>
            <a:pPr lvl="1">
              <a:spcAft>
                <a:spcPts val="400"/>
              </a:spcAft>
            </a:pPr>
            <a:r>
              <a:rPr sz="1100" b="0" u="none">
                <a:latin typeface="Avenir"/>
              </a:rPr>
              <a:t>• Rename</a:t>
            </a:r>
          </a:p>
          <a:p>
            <a:pPr lvl="1">
              <a:spcAft>
                <a:spcPts val="400"/>
              </a:spcAft>
            </a:pPr>
            <a:r>
              <a:rPr sz="1100" b="0" u="none">
                <a:latin typeface="Avenir"/>
              </a:rPr>
              <a:t>• Move</a:t>
            </a:r>
          </a:p>
          <a:p>
            <a:pPr lvl="1">
              <a:spcAft>
                <a:spcPts val="400"/>
              </a:spcAft>
            </a:pPr>
            <a:r>
              <a:rPr sz="1100" b="0" u="none">
                <a:latin typeface="Avenir"/>
              </a:rPr>
              <a:t>• Delete</a:t>
            </a:r>
          </a:p>
          <a:p>
            <a:pPr>
              <a:spcAft>
                <a:spcPts val="400"/>
              </a:spcAft>
            </a:pPr>
            <a:r>
              <a:rPr sz="1100" b="0" u="none">
                <a:latin typeface="Avenir"/>
              </a:rP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rPr sz="1100" b="0" u="none">
                <a:latin typeface="Avenir"/>
              </a:rPr>
              <a:t>• While creating an upload request instance, allow users to mark a document as optional or remove the document from a template.</a:t>
            </a:r>
          </a:p>
          <a:p>
            <a:pPr>
              <a:spcAft>
                <a:spcPts val="400"/>
              </a:spcAft>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rPr sz="1100" b="0" u="none">
                <a:latin typeface="Avenir"/>
              </a:rPr>
              <a:t>• Issues view - Count of rendered items in the list is displayed</a:t>
            </a:r>
          </a:p>
          <a:p>
            <a:pPr lvl="1">
              <a:spcAft>
                <a:spcPts val="400"/>
              </a:spcAft>
            </a:pPr>
            <a:r>
              <a:rPr sz="1100" b="0" u="none">
                <a:latin typeface="Avenir"/>
              </a:rPr>
              <a:t>• Ideally we show displayed and total counts</a:t>
            </a:r>
          </a:p>
          <a:p>
            <a:pPr lvl="1">
              <a:spcAft>
                <a:spcPts val="400"/>
              </a:spcAft>
            </a:pPr>
            <a:r>
              <a:rPr sz="1100" b="0" u="none">
                <a:latin typeface="Avenir"/>
              </a:rPr>
              <a:t>• For example, if there is 10,000 issues in "open status", but I can only display 5,000, the following count should be displayed</a:t>
            </a:r>
          </a:p>
          <a:p>
            <a:pPr lvl="2">
              <a:spcAft>
                <a:spcPts val="400"/>
              </a:spcAft>
            </a:pPr>
            <a:r>
              <a:rPr sz="1100" b="0" u="none">
                <a:latin typeface="Avenir"/>
              </a:rPr>
              <a:t>• 5,000 of 10,000</a:t>
            </a:r>
          </a:p>
          <a:p>
            <a:pPr>
              <a:spcAft>
                <a:spcPts val="400"/>
              </a:spcAft>
            </a:pPr>
            <a:r>
              <a:rPr sz="1100" b="0" u="none">
                <a:latin typeface="Avenir"/>
              </a:rPr>
              <a:t>• SC view - Count of rendered items in the list is displayed</a:t>
            </a:r>
          </a:p>
          <a:p>
            <a:pPr lvl="1">
              <a:spcAft>
                <a:spcPts val="400"/>
              </a:spcAft>
            </a:pPr>
            <a:r>
              <a:rPr sz="1100" b="0" u="none">
                <a:latin typeface="Avenir"/>
              </a:rPr>
              <a:t>• Ideally we show displayed and total counts</a:t>
            </a:r>
          </a:p>
          <a:p>
            <a:pPr lvl="1">
              <a:spcAft>
                <a:spcPts val="400"/>
              </a:spcAft>
            </a:pPr>
            <a:r>
              <a:rPr sz="1100" b="0" u="none">
                <a:latin typeface="Avenir"/>
              </a:rPr>
              <a:t>• For example, if there is 10,000 locations with sensitive content in the current filter, but I can only display 5,000, the following count should be displayed</a:t>
            </a:r>
          </a:p>
          <a:p>
            <a:pPr lvl="2">
              <a:spcAft>
                <a:spcPts val="400"/>
              </a:spcAft>
            </a:pPr>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rPr sz="1100" b="0" u="none">
                <a:latin typeface="Avenir"/>
              </a:rPr>
              <a:t>1. Upgrade to DocuSign API version 2.1 and ensure compatibility with the current integration.</a:t>
            </a:r>
          </a:p>
          <a:p>
            <a:pPr>
              <a:spcAft>
                <a:spcPts val="400"/>
              </a:spcAft>
            </a:pPr>
            <a:r>
              <a:rPr sz="1100" b="0" u="none">
                <a:latin typeface="Avenir"/>
              </a:rPr>
              <a:t>2. Implement support for handling files up to 52 MB using chunked uploads.</a:t>
            </a:r>
          </a:p>
          <a:p>
            <a:pPr>
              <a:spcAft>
                <a:spcPts val="400"/>
              </a:spcAft>
            </a:pPr>
            <a:r>
              <a:rPr sz="1100" b="0" u="none">
                <a:latin typeface="Avenir"/>
              </a:rPr>
              <a:t>3. Develop and deploy a pop-up notification feature to alert users when attempting to upload files larger than the allowed limits.</a:t>
            </a:r>
          </a:p>
          <a:p>
            <a:pPr>
              <a:spcAft>
                <a:spcPts val="400"/>
              </a:spcAft>
            </a:pPr>
            <a:r>
              <a:rPr sz="1100" b="0" u="none">
                <a:latin typeface="Avenir"/>
              </a:rPr>
              <a:t>4. Perform thorough testing to validate the new functionality and pop-up notifications.</a:t>
            </a:r>
          </a:p>
          <a:p>
            <a:pPr>
              <a:spcAft>
                <a:spcPts val="400"/>
              </a:spcAft>
            </a:pPr>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rPr sz="1100" b="0" u="none">
                <a:latin typeface="Avenir"/>
              </a:rPr>
              <a:t>• Reduce Communication Gaps: The sync helps eliminate communication gaps, ensuring that teams using Secure &amp; Govern can see the latest ticket status without needing to switch platforms.</a:t>
            </a:r>
          </a:p>
          <a:p>
            <a:pPr>
              <a:spcAft>
                <a:spcPts val="400"/>
              </a:spcAft>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spcAft>
                <a:spcPts val="400"/>
              </a:spcAft>
            </a:pPr>
            <a:r>
              <a:rPr sz="1100" b="0" u="none">
                <a:latin typeface="Avenir"/>
              </a:rPr>
              <a:t>• Live Status Updates in Pane: Ensure that the ticket status in the third pane updates in real-time (via the bidirectional sync) so that users have an up-to-date view of the issue’s progress.</a:t>
            </a:r>
          </a:p>
          <a:p>
            <a:pPr>
              <a:spcAft>
                <a:spcPts val="400"/>
              </a:spcAft>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rPr sz="1100" b="0" u="none">
                <a:latin typeface="Avenir"/>
              </a:rPr>
              <a:t>• Inefficiency: Without the ability to import folders directly, users must manually select files one by one. This process is cumbersome, particularly when dealing with large data sets.</a:t>
            </a:r>
          </a:p>
          <a:p>
            <a:pPr>
              <a:spcAft>
                <a:spcPts val="400"/>
              </a:spcAft>
            </a:pPr>
            <a:r>
              <a:rPr sz="1100" b="0" u="none">
                <a:latin typeface="Avenir"/>
              </a:rPr>
              <a:t>• Loss of Folder Structure: When users import individual files, the original folder structure from G Drive isn’t maintained, making it challenging to organize content in Egnyte as it was originally structured.</a:t>
            </a:r>
          </a:p>
          <a:p>
            <a:pPr>
              <a:spcAft>
                <a:spcPts val="400"/>
              </a:spcAft>
            </a:pPr>
            <a:r>
              <a:rPr sz="1100" b="0" u="none">
                <a:latin typeface="Avenir"/>
              </a:rPr>
              <a:t>• Time-Consuming Workflow: Reconstructing folders and re-uploading files separately adds time to workflows and increases the chance of errors, such as missing files or misplacement.</a:t>
            </a:r>
          </a:p>
          <a:p>
            <a:pPr>
              <a:spcAft>
                <a:spcPts val="400"/>
              </a:spcAft>
            </a:pPr>
            <a:r>
              <a:rPr sz="1100" b="0" u="none">
                <a:latin typeface="Avenir"/>
              </a:rP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rPr sz="1100" b="0" u="none">
                <a:latin typeface="Avenir"/>
              </a:rPr>
              <a:t>1. Folder Selection Interface</a:t>
            </a:r>
          </a:p>
          <a:p>
            <a:pPr lvl="1">
              <a:spcAft>
                <a:spcPts val="400"/>
              </a:spcAft>
            </a:pPr>
            <a:r>
              <a:rPr sz="1100" b="0" u="none">
                <a:latin typeface="Avenir"/>
              </a:rPr>
              <a:t>• UI Enhancement for Folder Selection: Modify the existing import interface to allow users to navigate and select folders within G Drive, not just files. This interface might include a tree-view or expandable list of folders, making it easy to locate and select entire folders.</a:t>
            </a:r>
          </a:p>
          <a:p>
            <a:pPr lvl="1">
              <a:spcAft>
                <a:spcPts val="400"/>
              </a:spcAft>
            </a:pPr>
            <a:r>
              <a:rPr sz="1100" b="0" u="none">
                <a:latin typeface="Avenir"/>
              </a:rPr>
              <a:t>• Multi-Select Capability: Enable users to select one or more folders simultaneously if they need to import multiple folder structures.</a:t>
            </a:r>
          </a:p>
          <a:p>
            <a:pPr>
              <a:spcAft>
                <a:spcPts val="400"/>
              </a:spcAft>
            </a:pPr>
            <a:r>
              <a:rPr sz="1100" b="0" u="none">
                <a:latin typeface="Avenir"/>
              </a:rPr>
              <a:t>2. Preservation of Folder Structure</a:t>
            </a:r>
          </a:p>
          <a:p>
            <a:pPr lvl="1">
              <a:spcAft>
                <a:spcPts val="400"/>
              </a:spcAft>
            </a:pPr>
            <a:r>
              <a:rPr sz="1100" b="0" u="none">
                <a:latin typeface="Avenir"/>
              </a:rPr>
              <a:t>• Recursive Import: Ensure that subfolders and nested files within the selected folder are automatically included in the import. This requires the system to identify and copy the entire folder hierarchy as it exists in G Drive.</a:t>
            </a:r>
          </a:p>
          <a:p>
            <a:pPr lvl="1">
              <a:spcAft>
                <a:spcPts val="400"/>
              </a:spcAft>
            </a:pPr>
            <a:r>
              <a:rPr sz="1100" b="0" u="none">
                <a:latin typeface="Avenir"/>
              </a:rPr>
              <a:t>• Structure Replication in Egnyte: Once imported, the folder and subfolder structure should be mirrored in Egnyte, preserving the organization exactly as it was in G Drive. This step reduces the need for users to reorganize content after import.</a:t>
            </a:r>
          </a:p>
          <a:p>
            <a:pPr>
              <a:spcAft>
                <a:spcPts val="400"/>
              </a:spcAft>
            </a:pPr>
            <a:r>
              <a:rPr sz="1100" b="0" u="none">
                <a:latin typeface="Avenir"/>
              </a:rPr>
              <a:t>3. Seamless Integration with Egnyte</a:t>
            </a:r>
          </a:p>
          <a:p>
            <a:pPr lvl="1">
              <a:spcAft>
                <a:spcPts val="400"/>
              </a:spcAft>
            </a:pPr>
            <a:r>
              <a:rPr sz="1100" b="0" u="none">
                <a:latin typeface="Avenir"/>
              </a:rPr>
              <a:t>• Compatibility with Egnyte’s Folder Permissions: As folders are imported, they should align with Egnyte’s permissions model. For example, administrators may set default permissions for imported folders, or the system could prompt the user to define folder permissions as needed.</a:t>
            </a:r>
          </a:p>
          <a:p>
            <a:pPr lvl="1">
              <a:spcAft>
                <a:spcPts val="400"/>
              </a:spcAft>
            </a:pPr>
            <a:r>
              <a:rPr sz="1100" b="0" u="none">
                <a:latin typeface="Avenir"/>
              </a:rPr>
              <a:t>• Confirmation and Summary Screen: After selection, a summary screen should display the chosen folders and an estimated time for import. This feature allows users to confirm that they’re importing the correct data.</a:t>
            </a:r>
          </a:p>
          <a:p>
            <a:pPr>
              <a:spcAft>
                <a:spcPts val="400"/>
              </a:spcAft>
            </a:pPr>
            <a:r>
              <a:rPr sz="1100" b="0" u="none">
                <a:latin typeface="Avenir"/>
              </a:rPr>
              <a:t>4. Benefits of the Solution</a:t>
            </a:r>
          </a:p>
          <a:p>
            <a:pPr lvl="1">
              <a:spcAft>
                <a:spcPts val="400"/>
              </a:spcAft>
            </a:pPr>
            <a:r>
              <a:rPr sz="1100" b="0" u="none">
                <a:latin typeface="Avenir"/>
              </a:rPr>
              <a:t>• Improved Efficiency: With folder selection, users can import organized data in bulk, reducing time spent on manual file selection and reorganization.</a:t>
            </a:r>
          </a:p>
          <a:p>
            <a:pPr lvl="1">
              <a:spcAft>
                <a:spcPts val="400"/>
              </a:spcAft>
            </a:pPr>
            <a:r>
              <a:rPr sz="1100" b="0" u="none">
                <a:latin typeface="Avenir"/>
              </a:rPr>
              <a:t>• Enhanced User Experience: The solution streamlines the import process, making it more user-friendly and reducing steps required to transfer content.</a:t>
            </a:r>
          </a:p>
          <a:p>
            <a:pPr lvl="1">
              <a:spcAft>
                <a:spcPts val="400"/>
              </a:spcAft>
            </a:pPr>
            <a:r>
              <a:rPr sz="1100" b="0" u="none">
                <a:latin typeface="Avenir"/>
              </a:rPr>
              <a:t>• Reduced Errors and Rework: By preserving the folder structure, users minimize the risk of disorganized files and maintain consistency across G Drive and Egnyte.</a:t>
            </a:r>
          </a:p>
          <a:p>
            <a:pPr lvl="1">
              <a:spcAft>
                <a:spcPts val="400"/>
              </a:spcAft>
            </a:pPr>
            <a:r>
              <a:rPr sz="1100" b="0" u="none">
                <a:latin typeface="Avenir"/>
              </a:rPr>
              <a:t>• Increased Adoption of Import Feature: Providing this functionality encourages users to leverage the import tool more frequently, knowing it aligns with their workflow and reduces hassle.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rPr sz="1100" b="0" u="none">
                <a:latin typeface="Avenir"/>
              </a:rPr>
              <a:t>• Prepare designs to organise the application according to the best UX practices and adding the look and feel currently used in other Egnyte applications.</a:t>
            </a:r>
          </a:p>
          <a:p>
            <a:pPr>
              <a:spcAft>
                <a:spcPts val="400"/>
              </a:spcAft>
            </a:pPr>
            <a:r>
              <a:rPr sz="1100" b="0" u="none">
                <a:latin typeface="Avenir"/>
              </a:rPr>
              <a:t>• For Q2 work on designs for several tabs:</a:t>
            </a:r>
          </a:p>
          <a:p>
            <a:pPr lvl="1">
              <a:spcAft>
                <a:spcPts val="400"/>
              </a:spcAft>
            </a:pPr>
            <a:r>
              <a:rPr sz="1100" b="0" u="none">
                <a:latin typeface="Avenir"/>
              </a:rPr>
              <a:t>• My Users</a:t>
            </a:r>
          </a:p>
          <a:p>
            <a:pPr lvl="1">
              <a:spcAft>
                <a:spcPts val="400"/>
              </a:spcAft>
            </a:pPr>
            <a:r>
              <a:rPr sz="1100" b="0" u="none">
                <a:latin typeface="Avenir"/>
              </a:rPr>
              <a:t>• User profile</a:t>
            </a:r>
          </a:p>
          <a:p>
            <a:pPr lvl="1">
              <a:spcAft>
                <a:spcPts val="400"/>
              </a:spcAft>
            </a:pPr>
            <a:r>
              <a:rPr sz="1100" b="0" u="none">
                <a:latin typeface="Avenir"/>
              </a:rPr>
              <a:t>• My Company</a:t>
            </a:r>
          </a:p>
          <a:p>
            <a:pPr lvl="1">
              <a:spcAft>
                <a:spcPts val="400"/>
              </a:spcAft>
            </a:pPr>
            <a:r>
              <a:rPr sz="1100" b="0" u="none">
                <a:latin typeface="Avenir"/>
              </a:rPr>
              <a:t>• Configuration</a:t>
            </a:r>
          </a:p>
          <a:p>
            <a:pPr lvl="1">
              <a:spcAft>
                <a:spcPts val="400"/>
              </a:spcAft>
            </a:pPr>
            <a:r>
              <a:rPr sz="1100" b="0" u="none">
                <a:latin typeface="Avenir"/>
              </a:rPr>
              <a:t>• Dashboard</a:t>
            </a:r>
          </a:p>
          <a:p>
            <a:pPr lvl="1">
              <a:spcAft>
                <a:spcPts val="400"/>
              </a:spcAft>
            </a:pPr>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rPr sz="1100" b="0" u="none">
                <a:latin typeface="Avenir"/>
              </a:rPr>
              <a:t>• Original file location (domain and path)</a:t>
            </a:r>
          </a:p>
          <a:p>
            <a:pPr>
              <a:spcAft>
                <a:spcPts val="400"/>
              </a:spcAft>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rPr sz="1100" b="0" u="none">
                <a:latin typeface="Avenir"/>
              </a:rPr>
              <a:t>1. Widget Display and Interaction -As a user, I want to view widgets like Egnyte Copilot, Bookmarks, Recent Files, and Project Folders, on the homepage so that I can quickly access relevant content and actions.</a:t>
            </a:r>
          </a:p>
          <a:p>
            <a:pPr>
              <a:spcAft>
                <a:spcPts val="400"/>
              </a:spcAft>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rPr sz="1100" b="0" u="none">
                <a:latin typeface="Avenir"/>
              </a:rPr>
              <a:t>3. Widget Customization -As a user, I want to be able to customize my homepage by showing or hiding specific widgets so that my homepage displays only the information and tools I need.</a:t>
            </a:r>
          </a:p>
          <a:p>
            <a:pPr>
              <a:spcAft>
                <a:spcPts val="400"/>
              </a:spcAft>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rPr sz="1100" b="0" u="none">
                <a:latin typeface="Avenir"/>
              </a:rPr>
              <a:t>• Tenant ID</a:t>
            </a:r>
          </a:p>
          <a:p>
            <a:pPr>
              <a:spcAft>
                <a:spcPts val="400"/>
              </a:spcAft>
            </a:pPr>
            <a:r>
              <a:rPr sz="1100" b="0" u="none">
                <a:latin typeface="Avenir"/>
              </a:rPr>
              <a:t>• Tenant name (nice to have)</a:t>
            </a:r>
          </a:p>
          <a:p>
            <a:pPr>
              <a:spcAft>
                <a:spcPts val="400"/>
              </a:spcAft>
            </a:pPr>
            <a:r>
              <a:rPr sz="1100" b="0" u="none">
                <a:latin typeface="Avenir"/>
              </a:rPr>
              <a:t>• Policy state (enabled/disabled)</a:t>
            </a:r>
          </a:p>
          <a:p>
            <a:pPr>
              <a:spcAft>
                <a:spcPts val="400"/>
              </a:spcAft>
            </a:pPr>
            <a:r>
              <a:rPr sz="1100" b="0" u="none">
                <a:latin typeface="Avenir"/>
              </a:rPr>
              <a:t>• Associated CC policies (policy ID)</a:t>
            </a:r>
          </a:p>
          <a:p>
            <a:pPr>
              <a:spcAft>
                <a:spcPts val="400"/>
              </a:spcAft>
            </a:pPr>
            <a:r>
              <a:rPr sz="1100" b="0" u="none">
                <a:latin typeface="Avenir"/>
              </a:rPr>
              <a:t>• Associated sources (source ID)</a:t>
            </a:r>
          </a:p>
          <a:p>
            <a:pPr>
              <a:spcAft>
                <a:spcPts val="400"/>
              </a:spcAft>
            </a:pPr>
            <a:r>
              <a:rPr sz="1100" b="0" u="none">
                <a:latin typeface="Avenir"/>
              </a:rPr>
              <a:t>• Number of files labeled</a:t>
            </a:r>
          </a:p>
          <a:p>
            <a:pPr>
              <a:spcAft>
                <a:spcPts val="400"/>
              </a:spcAft>
            </a:pPr>
            <a:r>
              <a:rPr sz="1100" b="0" u="none">
                <a:latin typeface="Avenir"/>
              </a:rPr>
              <a:t>• Update schedule TBD (maybe every 24 hours)</a:t>
            </a:r>
          </a:p>
          <a:p>
            <a:pPr>
              <a:spcAft>
                <a:spcPts val="600"/>
              </a:spcAft>
            </a:pPr>
            <a:r>
              <a:rPr sz="1100" b="0" u="none">
                <a:latin typeface="Avenir"/>
              </a:rPr>
              <a:t>If it's built for generic doc labeling info:</a:t>
            </a:r>
          </a:p>
          <a:p>
            <a:pPr>
              <a:spcAft>
                <a:spcPts val="400"/>
              </a:spcAft>
            </a:pPr>
            <a:r>
              <a:rPr sz="1100" b="0" u="none">
                <a:latin typeface="Avenir"/>
              </a:rPr>
              <a:t>• Mark individual patterns (yes/no)</a:t>
            </a:r>
          </a:p>
          <a:p>
            <a:pPr>
              <a:spcAft>
                <a:spcPts val="400"/>
              </a:spcAft>
            </a:pPr>
            <a:r>
              <a:rPr sz="1100" b="0" u="none">
                <a:latin typeface="Avenir"/>
              </a:rPr>
              <a:t>• Write persistent labels (yes/no)</a:t>
            </a:r>
          </a:p>
          <a:p>
            <a:pPr>
              <a:spcAft>
                <a:spcPts val="400"/>
              </a:spcAft>
            </a:pPr>
            <a:r>
              <a:rPr sz="1100" b="0" u="none">
                <a:latin typeface="Avenir"/>
              </a:rPr>
              <a:t>• Policy name</a:t>
            </a:r>
          </a:p>
          <a:p>
            <a:pPr>
              <a:spcAft>
                <a:spcPts val="400"/>
              </a:spcAft>
            </a:pPr>
            <a:r>
              <a:rPr sz="1100" b="0" u="none">
                <a:latin typeface="Avenir"/>
              </a:rPr>
              <a:t>• Description</a:t>
            </a:r>
          </a:p>
          <a:p>
            <a:pPr>
              <a:spcAft>
                <a:spcPts val="600"/>
              </a:spcAft>
            </a:pPr>
            <a:r>
              <a:rPr sz="1100" b="0" u="none">
                <a:latin typeface="Avenir"/>
              </a:rPr>
              <a:t>Ideas:</a:t>
            </a:r>
          </a:p>
          <a:p>
            <a:pPr>
              <a:spcAft>
                <a:spcPts val="400"/>
              </a:spcAft>
            </a:pPr>
            <a:r>
              <a:rPr sz="1100" b="0" u="none">
                <a:latin typeface="Avenir"/>
              </a:rPr>
              <a:t>• Make information available in admin panel</a:t>
            </a:r>
          </a:p>
          <a:p>
            <a:pPr lvl="1">
              <a:spcAft>
                <a:spcPts val="400"/>
              </a:spcAft>
            </a:pPr>
            <a:r>
              <a:rPr sz="1100" b="0" u="none">
                <a:latin typeface="Avenir"/>
              </a:rPr>
              <a:t>• This may be quick solution, but might only be for the SCII (and LPTR) labeling policy</a:t>
            </a:r>
          </a:p>
          <a:p>
            <a:pPr>
              <a:spcAft>
                <a:spcPts val="400"/>
              </a:spcAft>
            </a:pPr>
            <a:r>
              <a:rPr sz="1100" b="0" u="none">
                <a:latin typeface="Avenir"/>
              </a:rPr>
              <a:t>• Make information available in BQ</a:t>
            </a:r>
          </a:p>
          <a:p>
            <a:pPr lvl="1">
              <a:spcAft>
                <a:spcPts val="400"/>
              </a:spcAft>
            </a:pPr>
            <a:r>
              <a:rPr sz="1100" b="0" u="none">
                <a:latin typeface="Avenir"/>
              </a:rPr>
              <a:t>• Would be usable by more teams (like the data team)</a:t>
            </a:r>
          </a:p>
          <a:p>
            <a:pPr lvl="1">
              <a:spcAft>
                <a:spcPts val="400"/>
              </a:spcAft>
            </a:pPr>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rPr sz="1100" b="0" u="none">
                <a:latin typeface="Avenir"/>
              </a:rPr>
              <a:t>• Users should be able to use their devices with the Egnyte Mobile App as a TFA method</a:t>
            </a:r>
          </a:p>
          <a:p>
            <a:pPr>
              <a:spcAft>
                <a:spcPts val="400"/>
              </a:spcAft>
            </a:pPr>
            <a:r>
              <a:rPr sz="1100" b="0" u="none">
                <a:latin typeface="Avenir"/>
              </a:rPr>
              <a:t>• A push notification should be presented to users, directing them to the mobile app</a:t>
            </a:r>
          </a:p>
          <a:p>
            <a:pPr>
              <a:spcAft>
                <a:spcPts val="400"/>
              </a:spcAft>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rPr sz="1100" b="0" u="none">
                <a:latin typeface="Avenir"/>
              </a:rPr>
              <a:t>• Users should be able to use their devices with the Egnyte Mobile App as a TFA method</a:t>
            </a:r>
          </a:p>
          <a:p>
            <a:pPr>
              <a:spcAft>
                <a:spcPts val="400"/>
              </a:spcAft>
            </a:pPr>
            <a:r>
              <a:rPr sz="1100" b="0" u="none">
                <a:latin typeface="Avenir"/>
              </a:rPr>
              <a:t>• A push notification should be presented to users, directing them to the mobile app</a:t>
            </a:r>
          </a:p>
          <a:p>
            <a:pPr>
              <a:spcAft>
                <a:spcPts val="400"/>
              </a:spcAft>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rPr sz="1100" b="0" u="none">
                <a:latin typeface="Avenir"/>
              </a:rPr>
              <a:t>• Knowledge base chat interface to be available for users to interact with files using prompts, suggestions and self-typed questions.</a:t>
            </a:r>
          </a:p>
          <a:p>
            <a:pPr>
              <a:spcAft>
                <a:spcPts val="400"/>
              </a:spcAft>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rPr sz="1100" b="0" u="none">
                <a:latin typeface="Avenir"/>
              </a:rPr>
              <a:t>• Ask Q&amp;A feature to be available for text and image files for users to interact with files using prompts, suggestions and self-typed questions.</a:t>
            </a:r>
          </a:p>
          <a:p>
            <a:pPr>
              <a:spcAft>
                <a:spcPts val="400"/>
              </a:spcAft>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rPr sz="1100" b="0" u="none">
                <a:latin typeface="Avenir"/>
              </a:rPr>
              <a:t>• Provide aunified experiencefor prospects toexplore, trial, and upgrade planswithin and across PVIs.</a:t>
            </a:r>
          </a:p>
          <a:p>
            <a:pPr>
              <a:spcAft>
                <a:spcPts val="400"/>
              </a:spcAft>
            </a:pPr>
            <a:r>
              <a:rPr sz="1100" b="0" u="none">
                <a:latin typeface="Avenir"/>
              </a:rPr>
              <a:t>• Expand {}self-service functionality{}, allowing users to start trials and upgrade plans independently while enabling sales to guide the process when needed.</a:t>
            </a:r>
          </a:p>
          <a:p>
            <a:pPr>
              <a:spcAft>
                <a:spcPts val="400"/>
              </a:spcAft>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rPr sz="1100" b="0" u="none">
                <a:latin typeface="Avenir"/>
              </a:rPr>
              <a:t>1. Slow Folder Creation – Creating a new folder takes a significant amount of time, causing delays\.</a:t>
            </a:r>
          </a:p>
          <a:p>
            <a:pPr>
              <a:spcAft>
                <a:spcPts val="400"/>
              </a:spcAft>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rPr sz="1100" b="0" u="none">
                <a:latin typeface="Avenir"/>
              </a:rP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rPr sz="1100" b="0" u="none">
                <a:latin typeface="Avenir"/>
              </a:rPr>
              <a:t>1. Import the priority order along with the label definition</a:t>
            </a:r>
          </a:p>
          <a:p>
            <a:pPr>
              <a:spcAft>
                <a:spcPts val="400"/>
              </a:spcAft>
            </a:pPr>
            <a:r>
              <a:rPr sz="1100" b="0" u="none">
                <a:latin typeface="Avenir"/>
              </a:rPr>
              <a:t>2. Sort the labels in UI based on the priority order, highest label will be on the top.</a:t>
            </a:r>
          </a:p>
          <a:p>
            <a:pPr>
              <a:spcAft>
                <a:spcPts val="400"/>
              </a:spcAft>
            </a:pPr>
            <a:r>
              <a:rPr sz="1100" b="0" u="none">
                <a:latin typeface="Avenir"/>
              </a:rPr>
              <a:t>3. As Egnyte S&amp;G Document Labels allows to import the label definitions from more than one source, it is advisable to divide and sort the label based on the source and display the same in Document labels UI</a:t>
            </a:r>
          </a:p>
          <a:p>
            <a:pPr>
              <a:spcAft>
                <a:spcPts val="400"/>
              </a:spcAft>
            </a:pPr>
            <a:r>
              <a:rPr sz="1100" b="0" u="none">
                <a:latin typeface="Avenir"/>
              </a:rP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rPr sz="1100" b="0" u="none">
                <a:latin typeface="Avenir"/>
              </a:rPr>
              <a:t>1. starting a trial</a:t>
            </a:r>
          </a:p>
          <a:p>
            <a:pPr>
              <a:spcAft>
                <a:spcPts val="400"/>
              </a:spcAft>
            </a:pPr>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rPr sz="1100" b="0" u="none">
                <a:latin typeface="Avenir"/>
              </a:rPr>
              <a:t>• deactivating the reseller user who created the trial domain and assigning a different user</a:t>
            </a:r>
          </a:p>
          <a:p>
            <a:pPr>
              <a:spcAft>
                <a:spcPts val="400"/>
              </a:spcAft>
            </a:pPr>
            <a:r>
              <a:rPr sz="1100" b="0" u="none">
                <a:latin typeface="Avenir"/>
              </a:rPr>
              <a:t>• convertins a direct domain to MSP domain</a:t>
            </a:r>
          </a:p>
          <a:p>
            <a:pPr>
              <a:spcAft>
                <a:spcPts val="400"/>
              </a:spcAft>
            </a:pPr>
            <a:r>
              <a:rPr sz="1100" b="0" u="none">
                <a:latin typeface="Avenir"/>
              </a:rPr>
              <a:t>• converting an MSP domain to direct domain</a:t>
            </a:r>
          </a:p>
          <a:p>
            <a:pPr>
              <a:spcAft>
                <a:spcPts val="400"/>
              </a:spcAft>
            </a:pPr>
            <a:r>
              <a:rPr sz="1100" b="0" u="none">
                <a:latin typeface="Avenir"/>
              </a:rP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rPr sz="1100" b="0" u="none">
                <a:latin typeface="Avenir"/>
              </a:rPr>
              <a:t>• Review possible options</a:t>
            </a:r>
          </a:p>
          <a:p>
            <a:pPr>
              <a:spcAft>
                <a:spcPts val="400"/>
              </a:spcAft>
            </a:pPr>
            <a:r>
              <a:rPr sz="1100" b="0" u="none">
                <a:latin typeface="Avenir"/>
              </a:rPr>
              <a:t>• Select the solution</a:t>
            </a:r>
          </a:p>
          <a:p>
            <a:pPr>
              <a:spcAft>
                <a:spcPts val="400"/>
              </a:spcAft>
            </a:pPr>
            <a:r>
              <a:rPr sz="1100" b="0" u="none">
                <a:latin typeface="Avenir"/>
              </a:rPr>
              <a:t>• Coordinate with TechOPS and external teams to establish a contract</a:t>
            </a:r>
          </a:p>
          <a:p>
            <a:pPr>
              <a:spcAft>
                <a:spcPts val="400"/>
              </a:spcAft>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rPr sz="1100" b="0" u="none">
                <a:latin typeface="Avenir"/>
              </a:rPr>
              <a:t>• New next to Settings, drives user to Subscription: Trial Add-Ons</a:t>
            </a:r>
          </a:p>
          <a:p>
            <a:pPr>
              <a:spcAft>
                <a:spcPts val="400"/>
              </a:spcAft>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rPr sz="1100" b="0" u="none">
                <a:latin typeface="Avenir"/>
              </a:rPr>
              <a:t>• New widget on home page showing assigned tasks</a:t>
            </a:r>
          </a:p>
          <a:p>
            <a:pPr>
              <a:spcAft>
                <a:spcPts val="400"/>
              </a:spcAft>
            </a:pPr>
            <a:r>
              <a:rPr sz="1100" b="0" u="none">
                <a:latin typeface="Avenir"/>
              </a:rPr>
              <a:t>• First iteration will include workflow tasks and assigned S&amp;G issues</a:t>
            </a:r>
          </a:p>
          <a:p>
            <a:pPr>
              <a:spcAft>
                <a:spcPts val="400"/>
              </a:spcAft>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rPr sz="1100" b="0" u="none">
                <a:latin typeface="Avenir"/>
              </a:rPr>
              <a:t>• Ensure legal consent language is aligned with GDPR standards</a:t>
            </a:r>
          </a:p>
          <a:p>
            <a:pPr>
              <a:spcAft>
                <a:spcPts val="400"/>
              </a:spcAft>
            </a:pPr>
            <a:r>
              <a:rPr sz="1100" b="0" u="none">
                <a:latin typeface="Avenir"/>
              </a:rPr>
              <a:t>• Improve consent data collection for Marketo integration</a:t>
            </a:r>
          </a:p>
          <a:p>
            <a:pPr>
              <a:spcAft>
                <a:spcPts val="400"/>
              </a:spcAft>
            </a:pPr>
            <a:r>
              <a:rPr sz="1100" b="0" u="none">
                <a:latin typeface="Avenir"/>
              </a:rP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rPr sz="1100" b="0" u="none">
                <a:latin typeface="Avenir"/>
              </a:rPr>
              <a:t>• Possibility to search, sort and filter project list using project metadata,</a:t>
            </a:r>
          </a:p>
          <a:p>
            <a:pPr>
              <a:spcAft>
                <a:spcPts val="400"/>
              </a:spcAft>
            </a:pPr>
            <a:r>
              <a:rPr sz="1100" b="0" u="none">
                <a:latin typeface="Avenir"/>
              </a:rPr>
              <a:t>• Possibility to create a new project from the project center context</a:t>
            </a:r>
          </a:p>
          <a:p>
            <a:pPr>
              <a:spcAft>
                <a:spcPts val="400"/>
              </a:spcAft>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400"/>
              </a:spcAft>
            </a:pPr>
            <a:r>
              <a:rPr sz="1100" b="0" u="none">
                <a:latin typeface="Avenir"/>
              </a:rPr>
              <a:t>• 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rPr sz="1100" b="0" u="none">
                <a:latin typeface="Avenir"/>
              </a:rPr>
              <a:t>• Approach 2 - Scheduled Reviews from Permissions Tab and SC Tab</a:t>
            </a:r>
          </a:p>
          <a:p>
            <a:pPr lvl="1">
              <a:spcAft>
                <a:spcPts val="400"/>
              </a:spcAft>
            </a:pPr>
            <a:r>
              <a:rPr sz="1100" b="0" u="none">
                <a:latin typeface="Avenir"/>
              </a:rPr>
              <a:t>• Provide the ability to schedule permission reviews form the Permissions tab</a:t>
            </a:r>
          </a:p>
          <a:p>
            <a:pPr lvl="1">
              <a:spcAft>
                <a:spcPts val="400"/>
              </a:spcAft>
            </a:pPr>
            <a:r>
              <a:rPr sz="1100" b="0" u="none">
                <a:latin typeface="Avenir"/>
              </a:rPr>
              <a:t>• Provide the ability to schedule sensitive content reviews from the Sensitive Content tab.</a:t>
            </a:r>
          </a:p>
          <a:p>
            <a:pPr lvl="1">
              <a:spcAft>
                <a:spcPts val="400"/>
              </a:spcAft>
            </a:pPr>
            <a:r>
              <a:rPr sz="1100" b="0" u="none">
                <a:latin typeface="Avenir"/>
              </a:rPr>
              <a:t>• No centralized Reviews window</a:t>
            </a:r>
          </a:p>
          <a:p>
            <a:pPr lvl="1">
              <a:spcAft>
                <a:spcPts val="400"/>
              </a:spcAft>
            </a:pPr>
            <a:r>
              <a:rPr sz="1100" b="0" u="none">
                <a:latin typeface="Avenir"/>
              </a:rPr>
              <a:t>• Allow the user to enter the review start date, end date and review duration period</a:t>
            </a:r>
          </a:p>
          <a:p>
            <a:pPr lvl="2">
              <a:spcAft>
                <a:spcPts val="400"/>
              </a:spcAft>
            </a:pPr>
            <a:r>
              <a:rPr sz="1100" b="0" u="none">
                <a:latin typeface="Avenir"/>
              </a:rPr>
              <a:t>• For review duration period, we should provide a dropdown with the following options:</a:t>
            </a:r>
          </a:p>
          <a:p>
            <a:pPr lvl="3">
              <a:spcAft>
                <a:spcPts val="400"/>
              </a:spcAft>
            </a:pPr>
            <a:r>
              <a:rPr sz="1100" b="0" u="none">
                <a:latin typeface="Avenir"/>
              </a:rPr>
              <a:t>• Weekly (7 days)</a:t>
            </a:r>
          </a:p>
          <a:p>
            <a:pPr lvl="3">
              <a:spcAft>
                <a:spcPts val="400"/>
              </a:spcAft>
            </a:pPr>
            <a:r>
              <a:rPr sz="1100" b="0" u="none">
                <a:latin typeface="Avenir"/>
              </a:rPr>
              <a:t>• Monthly (30 days)</a:t>
            </a:r>
          </a:p>
          <a:p>
            <a:pPr lvl="3">
              <a:spcAft>
                <a:spcPts val="400"/>
              </a:spcAft>
            </a:pPr>
            <a:r>
              <a:rPr sz="1100" b="0" u="none">
                <a:latin typeface="Avenir"/>
              </a:rPr>
              <a:t>• Quarterly (90 days)</a:t>
            </a:r>
          </a:p>
          <a:p>
            <a:pPr lvl="3">
              <a:spcAft>
                <a:spcPts val="400"/>
              </a:spcAft>
            </a:pPr>
            <a:r>
              <a:rPr sz="1100" b="0" u="none">
                <a:latin typeface="Avenir"/>
              </a:rPr>
              <a:t>• Annual (1 year)</a:t>
            </a:r>
          </a:p>
          <a:p>
            <a:pPr lvl="3">
              <a:spcAft>
                <a:spcPts val="400"/>
              </a:spcAft>
            </a:pPr>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rPr sz="1100" b="0" u="none">
                <a:latin typeface="Avenir"/>
              </a:rPr>
              <a:t>• Egnyte option will be exposed on the top-level File Explorer context menu</a:t>
            </a:r>
          </a:p>
          <a:p>
            <a:pPr>
              <a:spcAft>
                <a:spcPts val="400"/>
              </a:spcAft>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rPr sz="1100" b="0" u="none">
                <a:latin typeface="Avenir"/>
              </a:rPr>
              <a:t>• First-class application for the Desktop App (as compared to current widget approach)</a:t>
            </a:r>
          </a:p>
          <a:p>
            <a:pPr>
              <a:spcAft>
                <a:spcPts val="400"/>
              </a:spcAft>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rPr sz="1100" b="0" u="none">
                <a:latin typeface="Avenir"/>
              </a:rPr>
              <a:t>1. Adobe Premiere Pro</a:t>
            </a:r>
          </a:p>
          <a:p>
            <a:pPr>
              <a:spcAft>
                <a:spcPts val="400"/>
              </a:spcAft>
            </a:pPr>
            <a:r>
              <a:rPr sz="1100" b="0" u="none">
                <a:latin typeface="Avenir"/>
              </a:rPr>
              <a:t>2. Illustrator</a:t>
            </a:r>
          </a:p>
          <a:p>
            <a:pPr>
              <a:spcAft>
                <a:spcPts val="400"/>
              </a:spcAft>
            </a:pPr>
            <a:r>
              <a:rPr sz="1100" b="0" u="none">
                <a:latin typeface="Avenir"/>
              </a:rPr>
              <a:t>3. Photoshop</a:t>
            </a:r>
          </a:p>
          <a:p>
            <a:pPr>
              <a:spcAft>
                <a:spcPts val="400"/>
              </a:spcAft>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rPr sz="1100" b="0" u="none">
                <a:latin typeface="Avenir"/>
              </a:rPr>
              <a:t>1. AutoCAD</a:t>
            </a:r>
          </a:p>
          <a:p>
            <a:pPr>
              <a:spcAft>
                <a:spcPts val="400"/>
              </a:spcAft>
            </a:pPr>
            <a:r>
              <a:rPr sz="1100" b="0" u="none">
                <a:latin typeface="Avenir"/>
              </a:rPr>
              <a:t>2. Civil 3D</a:t>
            </a:r>
          </a:p>
          <a:p>
            <a:pPr>
              <a:spcAft>
                <a:spcPts val="400"/>
              </a:spcAft>
            </a:pPr>
            <a:r>
              <a:rPr sz="1100" b="0" u="none">
                <a:latin typeface="Avenir"/>
              </a:rPr>
              <a:t>3. Navis</a:t>
            </a:r>
          </a:p>
          <a:p>
            <a:pPr>
              <a:spcAft>
                <a:spcPts val="400"/>
              </a:spcAft>
            </a:pPr>
            <a:r>
              <a:rPr sz="1100" b="0" u="none">
                <a:latin typeface="Avenir"/>
              </a:rPr>
              <a:t>4. Bluebeam</a:t>
            </a:r>
          </a:p>
          <a:p>
            <a:pPr>
              <a:spcAft>
                <a:spcPts val="400"/>
              </a:spcAft>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rPr sz="1100" b="0" u="none">
                <a:latin typeface="Avenir"/>
              </a:rPr>
              <a:t>1. Role/Group A can create password-only links on folder A, but Role/Group B is only allowed to create links to specific users on folder A</a:t>
            </a:r>
          </a:p>
          <a:p>
            <a:pPr>
              <a:spcAft>
                <a:spcPts val="400"/>
              </a:spcAft>
            </a:pPr>
            <a:r>
              <a:rPr sz="1100" b="0" u="none">
                <a:latin typeface="Avenir"/>
              </a:rP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rPr sz="1100" b="0" u="none">
                <a:latin typeface="Avenir"/>
              </a:rPr>
              <a:t>• Frontend - provide pause/restart option for published policies</a:t>
            </a:r>
          </a:p>
          <a:p>
            <a:pPr>
              <a:spcAft>
                <a:spcPts val="400"/>
              </a:spcAft>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rPr sz="1100" b="0" u="none">
                <a:latin typeface="Avenir"/>
              </a:rPr>
              <a:t>• Add multiple documents to a signature request</a:t>
            </a:r>
          </a:p>
          <a:p>
            <a:pPr>
              <a:spcAft>
                <a:spcPts val="400"/>
              </a:spcAft>
            </a:pPr>
            <a:r>
              <a:rPr sz="1100" b="0" u="none">
                <a:latin typeface="Avenir"/>
              </a:rPr>
              <a:t>• Recipients see a consolidated set of the documents and sign them</a:t>
            </a:r>
          </a:p>
          <a:p>
            <a:pPr>
              <a:spcAft>
                <a:spcPts val="400"/>
              </a:spcAft>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rPr sz="1100" b="0" u="none">
                <a:latin typeface="Avenir"/>
              </a:rPr>
              <a:t>• Use a template to send signature requests to a large number of recipients.</a:t>
            </a:r>
          </a:p>
          <a:p>
            <a:pPr>
              <a:spcAft>
                <a:spcPts val="400"/>
              </a:spcAft>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rPr sz="1100" b="0" u="none">
                <a:latin typeface="Avenir"/>
              </a:rPr>
              <a:t>• The setting that controls folder update notification gets inherited to sub-folders until it finds the folder with a manually updated option.</a:t>
            </a:r>
          </a:p>
          <a:p>
            <a:pPr>
              <a:spcAft>
                <a:spcPts val="400"/>
              </a:spcAft>
            </a:pPr>
            <a:r>
              <a:rPr sz="1100" b="0" u="none">
                <a:latin typeface="Avenir"/>
              </a:rPr>
              <a:t>• The setting that controls the sharing gets inherited to sub-folders until it finds the folder with a manually updated option.</a:t>
            </a:r>
          </a:p>
          <a:p>
            <a:pPr>
              <a:spcAft>
                <a:spcPts val="400"/>
              </a:spcAft>
            </a:pPr>
            <a:r>
              <a:rPr sz="1100" b="0" u="none">
                <a:latin typeface="Avenir"/>
              </a:rPr>
              <a:t>• The setting that controls who can delete/move the folder does not get inherited at all.</a:t>
            </a:r>
          </a:p>
          <a:p>
            <a:pPr>
              <a:spcAft>
                <a:spcPts val="400"/>
              </a:spcAft>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rPr sz="1100" b="0" u="none">
                <a:latin typeface="Avenir"/>
              </a:rPr>
              <a:t>• We need to have inheritance applicable for the setting that controls who can delete/move the folder.</a:t>
            </a:r>
          </a:p>
          <a:p>
            <a:pPr>
              <a:spcAft>
                <a:spcPts val="400"/>
              </a:spcAft>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spcAft>
                <a:spcPts val="400"/>
              </a:spcAft>
            </a:pPr>
            <a:r>
              <a:rPr sz="1100" b="0" u="none">
                <a:latin typeface="Avenir"/>
              </a:rPr>
              <a:t>• If the user selects to disregard the manually overridden values, then the change will be propagated throughout the folder tree, ignoring any overrides.</a:t>
            </a:r>
          </a:p>
          <a:p>
            <a:pPr lvl="1">
              <a:spcAft>
                <a:spcPts val="400"/>
              </a:spcAft>
            </a:pPr>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spcAft>
                <a:spcPts val="400"/>
              </a:spcAft>
            </a:pPr>
            <a:r>
              <a:rPr sz="1100" b="0" u="none">
                <a:latin typeface="Avenir"/>
              </a:rPr>
              <a:t>• When the user copies/moves a folder, the folder options should get inherited from destination folder where the folder is copied/moved.</a:t>
            </a:r>
          </a:p>
          <a:p>
            <a:pPr lvl="1">
              <a:spcAft>
                <a:spcPts val="400"/>
              </a:spcAft>
            </a:pPr>
            <a:r>
              <a:rPr sz="1100" b="0" u="none">
                <a:latin typeface="Avenir"/>
              </a:rPr>
              <a:t>• We can provide an option for the user to decide if they want to apply folder options as per destination folder (default) or source folder.</a:t>
            </a:r>
          </a:p>
          <a:p>
            <a:pPr lvl="2">
              <a:spcAft>
                <a:spcPts val="400"/>
              </a:spcAft>
            </a:pPr>
            <a:r>
              <a:rPr sz="1100" b="0" u="none">
                <a:latin typeface="Avenir"/>
              </a:rPr>
              <a:t>• If the user choose the default option to apply folder options as per destination folder, the folder options will get inherited fron the destination folder where the folder is being copied/moved.</a:t>
            </a:r>
          </a:p>
          <a:p>
            <a:pPr lvl="1">
              <a:spcAft>
                <a:spcPts val="400"/>
              </a:spcAft>
            </a:pPr>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rPr sz="1100" b="0" u="none">
                <a:latin typeface="Avenir"/>
              </a:rPr>
              <a:t>• Create a role  PUs Group Ownership, without allowing them to create groups on their own</a:t>
            </a:r>
          </a:p>
          <a:p>
            <a:pPr>
              <a:spcAft>
                <a:spcPts val="400"/>
              </a:spcAft>
            </a:pPr>
            <a:r>
              <a:rPr sz="1100" b="0" u="none">
                <a:latin typeface="Avenir"/>
              </a:rPr>
              <a:t>• Possibility to add a group description</a:t>
            </a:r>
          </a:p>
          <a:p>
            <a:pPr>
              <a:spcAft>
                <a:spcPts val="400"/>
              </a:spcAft>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rPr sz="1100" b="0" u="none">
                <a:latin typeface="Avenir"/>
              </a:rPr>
              <a:t>• The Egnyte Document Label stamping process shall be enhanced to skip signed PDFs from further labeling actions</a:t>
            </a:r>
          </a:p>
          <a:p>
            <a:pPr>
              <a:spcAft>
                <a:spcPts val="400"/>
              </a:spcAft>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rPr sz="1100" b="0" u="none">
                <a:latin typeface="Avenir"/>
              </a:rPr>
              <a:t>• Create a new app scope for Purview label permissions only</a:t>
            </a:r>
          </a:p>
          <a:p>
            <a:pPr>
              <a:spcAft>
                <a:spcPts val="400"/>
              </a:spcAft>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rPr sz="1100" b="0" u="none">
                <a:latin typeface="Avenir"/>
              </a:rPr>
              <a:t>• Create S&amp;G Insight badge component placed in a Status column of the files list on the folder level</a:t>
            </a:r>
          </a:p>
          <a:p>
            <a:pPr>
              <a:spcAft>
                <a:spcPts val="400"/>
              </a:spcAft>
            </a:pPr>
            <a:r>
              <a:rPr sz="1100" b="0" u="none">
                <a:latin typeface="Avenir"/>
              </a:rPr>
              <a:t>• Badge should show the number of S&amp;G Insights for given folder</a:t>
            </a:r>
          </a:p>
          <a:p>
            <a:pPr lvl="1">
              <a:spcAft>
                <a:spcPts val="400"/>
              </a:spcAft>
            </a:pPr>
            <a:r>
              <a:rPr sz="1100" b="0" u="none">
                <a:latin typeface="Avenir"/>
              </a:rPr>
              <a:t>• Number of open issues</a:t>
            </a:r>
          </a:p>
          <a:p>
            <a:pPr lvl="1">
              <a:spcAft>
                <a:spcPts val="400"/>
              </a:spcAft>
            </a:pPr>
            <a:r>
              <a:rPr sz="1100" b="0" u="none">
                <a:latin typeface="Avenir"/>
              </a:rPr>
              <a:t>• number of Sensitive Content</a:t>
            </a:r>
          </a:p>
          <a:p>
            <a:pPr lvl="1">
              <a:spcAft>
                <a:spcPts val="400"/>
              </a:spcAft>
            </a:pPr>
            <a:r>
              <a:rPr sz="1100" b="0" u="none">
                <a:latin typeface="Avenir"/>
              </a:rPr>
              <a:t>• Percent of files older than 5 years</a:t>
            </a:r>
          </a:p>
          <a:p>
            <a:pPr lvl="1">
              <a:spcAft>
                <a:spcPts val="400"/>
              </a:spcAft>
            </a:pPr>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99813"/>
            <a:ext cx="3873500" cy="1748512"/>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rPr sz="1100" b="0" u="none">
                <a:latin typeface="Avenir"/>
              </a:rPr>
              <a:t>• Content pack for CMMC Level 1 (Control Number, Control Family, and Control Text)</a:t>
            </a:r>
          </a:p>
          <a:p>
            <a:pPr>
              <a:spcAft>
                <a:spcPts val="400"/>
              </a:spcAft>
            </a:pPr>
            <a:r>
              <a:rPr sz="1100" b="0" u="none">
                <a:latin typeface="Avenir"/>
              </a:rPr>
              <a:t>• Mapping CMMC Level 1 controls to Egnyte capabilities</a:t>
            </a:r>
          </a:p>
          <a:p>
            <a:pPr>
              <a:spcAft>
                <a:spcPts val="400"/>
              </a:spcAft>
            </a:pPr>
            <a:r>
              <a:rPr sz="1100" b="0" u="none">
                <a:latin typeface="Avenir"/>
              </a:rPr>
              <a:t>• Collecting evidence for CMMC Level 1 controls</a:t>
            </a:r>
          </a:p>
          <a:p>
            <a:pPr>
              <a:spcAft>
                <a:spcPts val="400"/>
              </a:spcAft>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rPr sz="1100" b="0" u="none">
                <a:latin typeface="Avenir"/>
              </a:rPr>
              <a:t>• Content pack for CMMC Level 2 (Control Number, Control Family, and Control Text)</a:t>
            </a:r>
          </a:p>
          <a:p>
            <a:pPr>
              <a:spcAft>
                <a:spcPts val="400"/>
              </a:spcAft>
            </a:pPr>
            <a:r>
              <a:rPr sz="1100" b="0" u="none">
                <a:latin typeface="Avenir"/>
              </a:rPr>
              <a:t>• Mapping CMMC Level 2 controls to Egnyte capabilities</a:t>
            </a:r>
          </a:p>
          <a:p>
            <a:pPr>
              <a:spcAft>
                <a:spcPts val="400"/>
              </a:spcAft>
            </a:pPr>
            <a:r>
              <a:rPr sz="1100" b="0" u="none">
                <a:latin typeface="Avenir"/>
              </a:rPr>
              <a:t>• Collecting evidence for CMMC Level 2 controls</a:t>
            </a:r>
          </a:p>
          <a:p>
            <a:pPr>
              <a:spcAft>
                <a:spcPts val="400"/>
              </a:spcAft>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